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83" r:id="rId8"/>
    <p:sldId id="261" r:id="rId9"/>
    <p:sldId id="262" r:id="rId10"/>
    <p:sldId id="279" r:id="rId11"/>
    <p:sldId id="263" r:id="rId12"/>
    <p:sldId id="273" r:id="rId13"/>
    <p:sldId id="266" r:id="rId14"/>
    <p:sldId id="275" r:id="rId15"/>
    <p:sldId id="267" r:id="rId16"/>
    <p:sldId id="268" r:id="rId17"/>
    <p:sldId id="269" r:id="rId18"/>
    <p:sldId id="272" r:id="rId19"/>
    <p:sldId id="281" r:id="rId20"/>
    <p:sldId id="280" r:id="rId21"/>
    <p:sldId id="264" r:id="rId22"/>
    <p:sldId id="278" r:id="rId23"/>
    <p:sldId id="270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15" autoAdjust="0"/>
  </p:normalViewPr>
  <p:slideViewPr>
    <p:cSldViewPr>
      <p:cViewPr>
        <p:scale>
          <a:sx n="64" d="100"/>
          <a:sy n="64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../word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31" Type="http://schemas.openxmlformats.org/officeDocument/2006/relationships/image" Target="../media/image26.jpeg"/><Relationship Id="rId30" Type="http://schemas.microsoft.com/office/2007/relationships/hdphoto" Target="../../word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28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на тему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29" y="1357298"/>
            <a:ext cx="7786742" cy="5000660"/>
          </a:xfrm>
        </p:spPr>
        <p:txBody>
          <a:bodyPr>
            <a:noAutofit/>
          </a:bodyPr>
          <a:lstStyle/>
          <a:p>
            <a:r>
              <a:rPr lang="ru-RU" sz="48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36C0A"/>
                    </a:gs>
                    <a:gs pos="100000">
                      <a:srgbClr val="E36C0A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</a:t>
            </a:r>
            <a:r>
              <a:rPr lang="ru-RU" sz="48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36C0A"/>
                    </a:gs>
                    <a:gs pos="100000">
                      <a:srgbClr val="E36C0A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Калейдоскоп </a:t>
            </a:r>
            <a:endParaRPr lang="ru-RU" sz="4800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E36C0A"/>
                  </a:gs>
                  <a:gs pos="100000">
                    <a:srgbClr val="E36C0A">
                      <a:gamma/>
                      <a:shade val="6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r>
              <a:rPr lang="ru-RU" sz="48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36C0A"/>
                    </a:gs>
                    <a:gs pos="100000">
                      <a:srgbClr val="E36C0A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народных </a:t>
            </a:r>
            <a:r>
              <a:rPr lang="ru-RU" sz="48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36C0A"/>
                    </a:gs>
                    <a:gs pos="100000">
                      <a:srgbClr val="E36C0A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праздников»</a:t>
            </a:r>
            <a:endParaRPr lang="ru-RU" sz="4800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E36C0A"/>
                  </a:gs>
                  <a:gs pos="100000">
                    <a:srgbClr val="E36C0A">
                      <a:gamma/>
                      <a:shade val="6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r>
              <a:rPr lang="ru-RU" sz="48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36C0A"/>
                    </a:gs>
                    <a:gs pos="100000">
                      <a:srgbClr val="E36C0A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		 </a:t>
            </a:r>
            <a:endParaRPr lang="ru-RU" sz="4800" dirty="0"/>
          </a:p>
        </p:txBody>
      </p:sp>
      <p:pic>
        <p:nvPicPr>
          <p:cNvPr id="4" name="Рисунок 3" descr="http://sdelanounas.ru/i/c/2/c2RlbGFub3VuYXMucnUvdXBsb2Fkcy80LzUvNDU1MTM3NTgyMzgyNC5qcGVnP19faWQ9MzgyMjc=.jpg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7">
                    <a14:imgEffect>
                      <a14:brightnessContrast bright="-2000" contrast="38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071810"/>
            <a:ext cx="5410200" cy="3627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 образовательное учреждение детский сад №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г.Острогожск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V\Downloads\foto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3643306" cy="2901152"/>
          </a:xfrm>
          <a:prstGeom prst="rect">
            <a:avLst/>
          </a:prstGeom>
          <a:noFill/>
        </p:spPr>
      </p:pic>
      <p:pic>
        <p:nvPicPr>
          <p:cNvPr id="3075" name="Picture 3" descr="C:\Users\AV\Downloads\foto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3857652" cy="2893240"/>
          </a:xfrm>
          <a:prstGeom prst="rect">
            <a:avLst/>
          </a:prstGeom>
          <a:noFill/>
        </p:spPr>
      </p:pic>
      <p:pic>
        <p:nvPicPr>
          <p:cNvPr id="2050" name="Picture 2" descr="C:\Users\Odetsad\Desktop\фото\праздник весенний\SDC14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429000"/>
            <a:ext cx="4143404" cy="310755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57290" y="274638"/>
            <a:ext cx="6115073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«Праздник Весны»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Старшая группа: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142985"/>
            <a:ext cx="4972056" cy="30718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*НОД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 теме «Наш прекрасный светлый мир»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*Епархиальный конкурс чтецов духовной поэзии «Вначале было слово»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Alexey-SvetaPK\AppData\Local\Temp\trudrasp_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8909"/>
          <a:stretch/>
        </p:blipFill>
        <p:spPr bwMode="auto">
          <a:xfrm rot="5400000">
            <a:off x="-368618" y="2154543"/>
            <a:ext cx="4451978" cy="3714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 descr="C:\Users\Alexey-SvetaPK\AppData\Local\Temp\trudrasp_10-2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000504"/>
            <a:ext cx="4306242" cy="285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media\image2.jpeg"/>
          <p:cNvPicPr/>
          <p:nvPr/>
        </p:nvPicPr>
        <p:blipFill>
          <a:blip r:embed="rId2" cstate="print">
            <a:lum bright="-20000" contrast="40000"/>
          </a:blip>
          <a:srcRect l="2333" b="1647"/>
          <a:stretch>
            <a:fillRect/>
          </a:stretch>
        </p:blipFill>
        <p:spPr bwMode="auto">
          <a:xfrm>
            <a:off x="214282" y="214290"/>
            <a:ext cx="4286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Alexey-SvetaPK\AppData\Local\Temp\trudrasp_1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6124"/>
            <a:ext cx="4572000" cy="321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:\т.и\Конкурс чтецов 26 11 2015\кон чт\IMG_90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6314" y="1500174"/>
            <a:ext cx="3900486" cy="18573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*Праздник в группе «Посиделки на Покров»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*Изготовление поделок для Покровской ярмарки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L:\Православные традиции проект\IMG_223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4849174" cy="329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:\Православные традиции проект\IMG_2210.JPG"/>
          <p:cNvPicPr/>
          <p:nvPr/>
        </p:nvPicPr>
        <p:blipFill>
          <a:blip r:embed="rId3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412242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:\Православные традиции проект\P121015_11.34.jpg"/>
          <p:cNvPicPr/>
          <p:nvPr/>
        </p:nvPicPr>
        <p:blipFill>
          <a:blip r:embed="rId31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5005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386263" y="273050"/>
            <a:ext cx="4757737" cy="65849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*</a:t>
            </a:r>
            <a:r>
              <a:rPr lang="ru-RU" b="1" dirty="0" smtClean="0">
                <a:solidFill>
                  <a:srgbClr val="C00000"/>
                </a:solidFill>
              </a:rPr>
              <a:t>Беседы с детьми «Как люди готовятся к празднику Рождество?»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*Праздник «Рождество»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*Выставка детских рисунков «Светлый праздник Рождество»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*Совместная работа с родителями по изготовлению поделок «Рождество»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detsad\Desktop\фото\рождество Мищенко ИИ\SDC13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3476625" cy="2609850"/>
          </a:xfrm>
          <a:prstGeom prst="rect">
            <a:avLst/>
          </a:prstGeom>
          <a:noFill/>
        </p:spPr>
      </p:pic>
      <p:pic>
        <p:nvPicPr>
          <p:cNvPr id="2051" name="Picture 3" descr="C:\Users\Odetsad\Desktop\фото\рождество Мищенко ИИ\SDC13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476625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*Участие в конкурсе христославов, проходившем в Тихвинском храме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G:\media\image1.jpeg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85786" y="1571612"/>
            <a:ext cx="32280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Odetsad\Documents\анге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346459" cy="501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214290"/>
            <a:ext cx="4186238" cy="31432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*Беседа с детьми «Благовещение. Что за чудо?»                                 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*Ручной труд «Жаворонок»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Odetsad\Desktop\фото\благовещенье\IMG_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632325" cy="3214686"/>
          </a:xfrm>
          <a:prstGeom prst="rect">
            <a:avLst/>
          </a:prstGeom>
          <a:noFill/>
        </p:spPr>
      </p:pic>
      <p:pic>
        <p:nvPicPr>
          <p:cNvPr id="1027" name="Picture 3" descr="C:\Users\Odetsad\Desktop\фото\благовещенье\IMG_2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632325" cy="3117871"/>
          </a:xfrm>
          <a:prstGeom prst="rect">
            <a:avLst/>
          </a:prstGeom>
          <a:noFill/>
        </p:spPr>
      </p:pic>
      <p:pic>
        <p:nvPicPr>
          <p:cNvPr id="2" name="Picture 2" descr="C:\Users\Odetsad\Desktop\фото\благовещенье\IMG_2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4137610" cy="3106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24399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*Участие в мероприятиях, посвященных  дню Православной письменности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detsad\Desktop\фото\день славянской письменности\Изображение 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3946002" cy="3025765"/>
          </a:xfrm>
          <a:prstGeom prst="rect">
            <a:avLst/>
          </a:prstGeom>
          <a:noFill/>
        </p:spPr>
      </p:pic>
      <p:pic>
        <p:nvPicPr>
          <p:cNvPr id="2051" name="Picture 3" descr="C:\Users\Odetsad\Desktop\фото\день славянской письменности\SDC14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4557714" cy="3471864"/>
          </a:xfrm>
          <a:prstGeom prst="rect">
            <a:avLst/>
          </a:prstGeom>
          <a:noFill/>
        </p:spPr>
      </p:pic>
      <p:pic>
        <p:nvPicPr>
          <p:cNvPr id="2052" name="Picture 4" descr="C:\Users\Odetsad\Desktop\фото\день славянской письменности\SDC14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3714776" cy="305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Подготовительная к школе группа: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Изготовление поделок </a:t>
            </a:r>
            <a:r>
              <a:rPr lang="ru-RU" sz="3200" b="1" smtClean="0">
                <a:solidFill>
                  <a:srgbClr val="C00000"/>
                </a:solidFill>
              </a:rPr>
              <a:t>для епархиального конкурса </a:t>
            </a:r>
            <a:r>
              <a:rPr lang="ru-RU" sz="3200" b="1" dirty="0" smtClean="0">
                <a:solidFill>
                  <a:srgbClr val="C00000"/>
                </a:solidFill>
              </a:rPr>
              <a:t>«Пасхальная весна – Весна Победы»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V\Downloads\f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Цель проекта:  </a:t>
            </a:r>
            <a:br>
              <a:rPr lang="ru-RU" b="1" u="sng" dirty="0" smtClean="0"/>
            </a:br>
            <a:r>
              <a:rPr lang="ru-RU" sz="3600" dirty="0" smtClean="0"/>
              <a:t>Приобщение   	дошкольников к истокам русской народной культуры путём знакомства с народными фольклорными праздниками.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71525" y="3594100"/>
            <a:ext cx="6121400" cy="217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28575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E36C0A"/>
                  </a:gs>
                  <a:gs pos="100000">
                    <a:srgbClr val="E36C0A">
                      <a:gamma/>
                      <a:shade val="6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52" name="Picture 4" descr="http://bobr.by/data/culture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69" y="3068960"/>
            <a:ext cx="4752559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mogilevnews.by/sites/default/files/galleries/img_310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068959"/>
            <a:ext cx="4464496" cy="36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Экскурсия в храм Сретения Господня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V\Downloads\foto  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3714776" cy="2786082"/>
          </a:xfrm>
          <a:prstGeom prst="rect">
            <a:avLst/>
          </a:prstGeom>
          <a:noFill/>
        </p:spPr>
      </p:pic>
      <p:pic>
        <p:nvPicPr>
          <p:cNvPr id="1027" name="Picture 3" descr="C:\Users\AV\Downloads\foto 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4429116" cy="2495069"/>
          </a:xfrm>
          <a:prstGeom prst="rect">
            <a:avLst/>
          </a:prstGeom>
          <a:noFill/>
        </p:spPr>
      </p:pic>
      <p:pic>
        <p:nvPicPr>
          <p:cNvPr id="1028" name="Picture 4" descr="C:\Users\AV\Downloads\foto 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143384" cy="2334106"/>
          </a:xfrm>
          <a:prstGeom prst="rect">
            <a:avLst/>
          </a:prstGeom>
          <a:noFill/>
        </p:spPr>
      </p:pic>
      <p:pic>
        <p:nvPicPr>
          <p:cNvPr id="1029" name="Picture 5" descr="C:\Users\AV\Downloads\foto 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4166633" cy="2347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85720" y="428625"/>
            <a:ext cx="8858280" cy="3143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Участие в районной благотворительной «Покровской ярмарке» </a:t>
            </a:r>
          </a:p>
        </p:txBody>
      </p:sp>
      <p:pic>
        <p:nvPicPr>
          <p:cNvPr id="1026" name="Picture 2" descr="C:\Users\Odetsad\Desktop\прект\покровская ярмарка\IMG_0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071966" cy="2571768"/>
          </a:xfrm>
          <a:prstGeom prst="rect">
            <a:avLst/>
          </a:prstGeom>
          <a:noFill/>
        </p:spPr>
      </p:pic>
      <p:pic>
        <p:nvPicPr>
          <p:cNvPr id="1027" name="Picture 3" descr="C:\Users\Odetsad\Desktop\прект\покровская ярмарка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568387" cy="2500330"/>
          </a:xfrm>
          <a:prstGeom prst="rect">
            <a:avLst/>
          </a:prstGeom>
          <a:noFill/>
        </p:spPr>
      </p:pic>
      <p:pic>
        <p:nvPicPr>
          <p:cNvPr id="1028" name="Picture 4" descr="C:\Users\Odetsad\Desktop\прект\покровская ярмарка\IMG_1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14818"/>
            <a:ext cx="3929090" cy="2471755"/>
          </a:xfrm>
          <a:prstGeom prst="rect">
            <a:avLst/>
          </a:prstGeom>
          <a:noFill/>
        </p:spPr>
      </p:pic>
      <p:pic>
        <p:nvPicPr>
          <p:cNvPr id="1029" name="Picture 5" descr="C:\Users\Odetsad\Desktop\прект\покровская ярмарка\IMG_03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7194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detsad\Desktop\фото\Пасхальная весна\foto 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14686"/>
            <a:ext cx="4572032" cy="3429024"/>
          </a:xfrm>
          <a:prstGeom prst="rect">
            <a:avLst/>
          </a:prstGeom>
          <a:noFill/>
        </p:spPr>
      </p:pic>
      <p:pic>
        <p:nvPicPr>
          <p:cNvPr id="1028" name="Picture 4" descr="C:\Users\Odetsad\Desktop\фото\Пасхальная весна\foto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143404" cy="3106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86847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Заключительный этап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Праздник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«Пасхальная весна»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Odetsad\Desktop\фото\Пасхальная весна\foto  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30"/>
            <a:ext cx="4143372" cy="3107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«Пасхальная выставка»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Odetsad\Desktop\фото\выставка Пасха\fot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857652" cy="5143536"/>
          </a:xfrm>
          <a:prstGeom prst="rect">
            <a:avLst/>
          </a:prstGeom>
          <a:noFill/>
        </p:spPr>
      </p:pic>
      <p:pic>
        <p:nvPicPr>
          <p:cNvPr id="3076" name="Picture 4" descr="C:\Users\Odetsad\Desktop\фото\выставка Пасха\fot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3929090" cy="523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Odetsad\Desktop\фото\выставка Пасха\SDC14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3476625" cy="2609850"/>
          </a:xfrm>
          <a:prstGeom prst="rect">
            <a:avLst/>
          </a:prstGeom>
          <a:noFill/>
        </p:spPr>
      </p:pic>
      <p:pic>
        <p:nvPicPr>
          <p:cNvPr id="4102" name="Picture 6" descr="C:\Users\Odetsad\Desktop\фото\выставка Пасха\fo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571900" cy="4762533"/>
          </a:xfrm>
          <a:prstGeom prst="rect">
            <a:avLst/>
          </a:prstGeom>
          <a:noFill/>
        </p:spPr>
      </p:pic>
      <p:pic>
        <p:nvPicPr>
          <p:cNvPr id="4104" name="Picture 8" descr="C:\Users\Odetsad\Desktop\фото\выставка Пасха\foto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357562"/>
            <a:ext cx="3638847" cy="2724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41" y="285728"/>
            <a:ext cx="8929718" cy="6357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u="sng" dirty="0" smtClean="0"/>
              <a:t>Задачи</a:t>
            </a:r>
            <a:r>
              <a:rPr lang="ru-RU" sz="4000" b="1" u="sng" dirty="0" smtClean="0"/>
              <a:t>:</a:t>
            </a:r>
            <a:endParaRPr lang="ru-RU" sz="4000" dirty="0" smtClean="0"/>
          </a:p>
          <a:p>
            <a:pPr lvl="0"/>
            <a:r>
              <a:rPr lang="ru-RU" sz="2000" dirty="0" smtClean="0"/>
              <a:t>осуществление воспитания духовно-нравственной личности на основе привития чувства патриотизма, любви к родному краю, уважения к народным традициям;</a:t>
            </a:r>
          </a:p>
          <a:p>
            <a:pPr lvl="0"/>
            <a:r>
              <a:rPr lang="ru-RU" sz="2000" dirty="0" smtClean="0"/>
              <a:t>дать представление о том, что такое “традиции”.</a:t>
            </a:r>
          </a:p>
          <a:p>
            <a:pPr lvl="0"/>
            <a:r>
              <a:rPr lang="ru-RU" sz="2000" dirty="0" smtClean="0"/>
              <a:t>познакомить детей  с  православными семейными традициями и традициями нашего народа;</a:t>
            </a:r>
          </a:p>
          <a:p>
            <a:pPr lvl="0"/>
            <a:r>
              <a:rPr lang="ru-RU" sz="2000" dirty="0" smtClean="0"/>
              <a:t>активизировать представления детей о народных праздниках, обычаях и традициях русского народа;</a:t>
            </a:r>
          </a:p>
          <a:p>
            <a:pPr lvl="0"/>
            <a:r>
              <a:rPr lang="ru-RU" sz="2000" dirty="0" smtClean="0"/>
              <a:t>развивать интерес к православию;</a:t>
            </a:r>
          </a:p>
          <a:p>
            <a:pPr lvl="0"/>
            <a:r>
              <a:rPr lang="ru-RU" sz="2000" dirty="0" smtClean="0"/>
              <a:t>развивать проектную деятельность, творческую активность;</a:t>
            </a:r>
          </a:p>
          <a:p>
            <a:pPr lvl="0"/>
            <a:r>
              <a:rPr lang="ru-RU" sz="2000" dirty="0" smtClean="0"/>
              <a:t>помочь детям осознать значение родительского попечения, </a:t>
            </a:r>
            <a:r>
              <a:rPr lang="ru-RU" sz="2000" dirty="0" err="1" smtClean="0"/>
              <a:t>межпоколенческих</a:t>
            </a:r>
            <a:r>
              <a:rPr lang="ru-RU" sz="2000" dirty="0" smtClean="0"/>
              <a:t> отношений;</a:t>
            </a:r>
          </a:p>
          <a:p>
            <a:pPr lvl="0"/>
            <a:r>
              <a:rPr lang="ru-RU" sz="2000" dirty="0" smtClean="0"/>
              <a:t>воспитание любви к семье, Родине;</a:t>
            </a:r>
          </a:p>
          <a:p>
            <a:pPr lvl="0"/>
            <a:r>
              <a:rPr lang="ru-RU" sz="2000" dirty="0" smtClean="0"/>
              <a:t>налаживание рабочих контактов и совместной работы в области духовно-нравственного развития детей между родителями и учебным учреждением.</a:t>
            </a:r>
          </a:p>
          <a:p>
            <a:pPr lvl="0"/>
            <a:r>
              <a:rPr lang="ru-RU" sz="2000" dirty="0" smtClean="0"/>
              <a:t>создание  благоприятной среды для осознания детьми и их родителями уникальности, неповторимости каждой семьи.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Актуальность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25000" lnSpcReduction="20000"/>
          </a:bodyPr>
          <a:lstStyle/>
          <a:p>
            <a:pPr marL="1080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9600" dirty="0" smtClean="0"/>
              <a:t>	</a:t>
            </a:r>
            <a:r>
              <a:rPr lang="ru-RU" sz="9600" dirty="0" smtClean="0"/>
              <a:t>  </a:t>
            </a:r>
            <a:r>
              <a:rPr lang="ru-RU" sz="8000" dirty="0" smtClean="0"/>
              <a:t>Что </a:t>
            </a:r>
            <a:r>
              <a:rPr lang="ru-RU" sz="8000" dirty="0" smtClean="0"/>
              <a:t>характеризует человека, прежде всего? Культура. Это понятие включает в себя духовность и нравственность, цивилизованность и образованность.</a:t>
            </a:r>
            <a:br>
              <a:rPr lang="ru-RU" sz="8000" dirty="0" smtClean="0"/>
            </a:br>
            <a:r>
              <a:rPr lang="ru-RU" sz="8000" dirty="0" smtClean="0"/>
              <a:t>  Духовно </a:t>
            </a:r>
            <a:r>
              <a:rPr lang="ru-RU" sz="8000" dirty="0" smtClean="0"/>
              <a:t>– нравственное воспитание – это формирование ценностного отношения к жизни, которое обеспечивает устойчивое и гармоническое развитие человека и включает в себя воспитание чувства долга, справедливости и ответственности. </a:t>
            </a:r>
            <a:r>
              <a:rPr lang="ru-RU" sz="8000" dirty="0" smtClean="0">
                <a:ea typeface="Calibri"/>
                <a:cs typeface="Times New Roman"/>
              </a:rPr>
              <a:t>Традиции семьи – это огромная мастерская, в которой переплетается все – вдохновение, игра, радость, творчество, умение, точность, искусство…Традиции одухотворяют пространство событий и творят атмосферу нашего дома.</a:t>
            </a:r>
          </a:p>
          <a:p>
            <a:pPr marL="108000">
              <a:lnSpc>
                <a:spcPct val="120000"/>
              </a:lnSpc>
              <a:buNone/>
            </a:pPr>
            <a:r>
              <a:rPr lang="ru-RU" sz="8000" dirty="0" smtClean="0">
                <a:ea typeface="Times New Roman"/>
              </a:rPr>
              <a:t>    Ритм </a:t>
            </a:r>
            <a:r>
              <a:rPr lang="ru-RU" sz="8000" dirty="0" smtClean="0">
                <a:ea typeface="Times New Roman"/>
              </a:rPr>
              <a:t>жизни ребенка наиболее естественен календарному ритму, заданному самой природой, в нем определенность и порядок. Жизнь по народному календарю дает ребенку жизненный опыт, ведь он получает так много живых впечатлений, ощущений, простор для фантазии и творчества. </a:t>
            </a:r>
            <a:endParaRPr lang="ru-RU" sz="80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 smtClean="0"/>
              <a:t> </a:t>
            </a:r>
            <a:r>
              <a:rPr lang="ru-RU" sz="8000" dirty="0" smtClean="0"/>
              <a:t>  Данный </a:t>
            </a:r>
            <a:r>
              <a:rPr lang="ru-RU" sz="8000" dirty="0" smtClean="0">
                <a:ea typeface="Times New Roman"/>
                <a:cs typeface="Times New Roman"/>
              </a:rPr>
              <a:t>проект </a:t>
            </a:r>
            <a:r>
              <a:rPr lang="ru-RU" sz="8000" dirty="0" smtClean="0">
                <a:ea typeface="Times New Roman"/>
                <a:cs typeface="Times New Roman"/>
              </a:rPr>
              <a:t>поможет нам и  нашим детям ощутить </a:t>
            </a:r>
            <a:r>
              <a:rPr lang="ru-RU" sz="8000" dirty="0" smtClean="0">
                <a:ea typeface="Times New Roman"/>
                <a:cs typeface="Times New Roman"/>
              </a:rPr>
              <a:t>цикличность жизни и </a:t>
            </a:r>
            <a:r>
              <a:rPr lang="ru-RU" sz="8000" dirty="0" smtClean="0">
                <a:ea typeface="Times New Roman"/>
                <a:cs typeface="Times New Roman"/>
              </a:rPr>
              <a:t>смену времен года и, конечно, как и любое общее дело, еще больше сплотит семью. </a:t>
            </a:r>
            <a:endParaRPr lang="ru-RU" sz="8000" dirty="0" smtClean="0">
              <a:ea typeface="Calibri"/>
              <a:cs typeface="Times New Roman"/>
            </a:endParaRPr>
          </a:p>
          <a:p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Предполагаемый </a:t>
            </a:r>
            <a:r>
              <a:rPr lang="ru-RU" b="1" u="sng" dirty="0" smtClean="0"/>
              <a:t>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/>
              <a:t>Внешние </a:t>
            </a:r>
            <a:r>
              <a:rPr lang="ru-RU" sz="3800" b="1" dirty="0" smtClean="0"/>
              <a:t>продукты:</a:t>
            </a:r>
            <a:endParaRPr lang="ru-RU" sz="3800" dirty="0" smtClean="0"/>
          </a:p>
          <a:p>
            <a:r>
              <a:rPr lang="ru-RU" sz="3400" dirty="0" smtClean="0"/>
              <a:t>участие в «Покровской ярмарке» (мероприятие районного масштаба);</a:t>
            </a:r>
          </a:p>
          <a:p>
            <a:r>
              <a:rPr lang="ru-RU" sz="3400" dirty="0" smtClean="0"/>
              <a:t>участие в епархиальном конкурсе чтецов духовной поэзии </a:t>
            </a:r>
            <a:r>
              <a:rPr lang="ru-RU" sz="3400" dirty="0" smtClean="0"/>
              <a:t>              «В начале </a:t>
            </a:r>
            <a:r>
              <a:rPr lang="ru-RU" sz="3400" dirty="0" smtClean="0"/>
              <a:t>было слово…» </a:t>
            </a:r>
          </a:p>
          <a:p>
            <a:r>
              <a:rPr lang="ru-RU" sz="3400" dirty="0" smtClean="0"/>
              <a:t>участие в </a:t>
            </a:r>
            <a:r>
              <a:rPr lang="en-US" sz="3400" dirty="0" smtClean="0"/>
              <a:t>III</a:t>
            </a:r>
            <a:r>
              <a:rPr lang="ru-RU" sz="3400" dirty="0" smtClean="0"/>
              <a:t> детском и  юношеском Пасхальном фестивале </a:t>
            </a:r>
            <a:r>
              <a:rPr lang="ru-RU" sz="3400" dirty="0" err="1" smtClean="0"/>
              <a:t>Россошанской</a:t>
            </a:r>
            <a:r>
              <a:rPr lang="ru-RU" sz="3400" dirty="0" smtClean="0"/>
              <a:t> Епархии «ПАСХАЛЬНАЯ ВЕСНА – ВЕСНА ПОБЕДЫ» </a:t>
            </a:r>
          </a:p>
          <a:p>
            <a:r>
              <a:rPr lang="ru-RU" sz="3400" dirty="0" smtClean="0"/>
              <a:t>оформление выставки творческих работ к светлому празднику Пасхи;</a:t>
            </a:r>
          </a:p>
          <a:p>
            <a:r>
              <a:rPr lang="ru-RU" sz="3400" dirty="0" smtClean="0"/>
              <a:t>проведение обобщающего занятия  «Светлый праздник Пасхи».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3800" b="1" dirty="0" smtClean="0"/>
              <a:t>Внутренние продукты:</a:t>
            </a:r>
            <a:endParaRPr lang="ru-RU" sz="3800" dirty="0" smtClean="0"/>
          </a:p>
          <a:p>
            <a:r>
              <a:rPr lang="ru-RU" sz="3400" dirty="0" smtClean="0"/>
              <a:t>формировать устойчивый </a:t>
            </a:r>
            <a:r>
              <a:rPr lang="ru-RU" sz="3400" dirty="0" smtClean="0"/>
              <a:t>интерес к культуре русского народа;</a:t>
            </a:r>
          </a:p>
          <a:p>
            <a:r>
              <a:rPr lang="ru-RU" sz="3400" dirty="0" smtClean="0"/>
              <a:t>способствовать познанию детьми произведений  устного народного творчества, песен, декоративно –прикладного искусства;</a:t>
            </a:r>
          </a:p>
          <a:p>
            <a:r>
              <a:rPr lang="ru-RU" sz="3400" dirty="0" smtClean="0"/>
              <a:t>сохранить русские праздники для себя и для потомков.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4086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86116" y="1857364"/>
            <a:ext cx="5643602" cy="378143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средней группе 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*Беседа с детьми «Добро и зло»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*Чтение художественной литературы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*НОД по теме «Светлая Пасха»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7158" y="1785926"/>
            <a:ext cx="3251200" cy="2438400"/>
          </a:xfrm>
          <a:prstGeom prst="rect">
            <a:avLst/>
          </a:prstGeom>
        </p:spPr>
      </p:pic>
      <p:pic>
        <p:nvPicPr>
          <p:cNvPr id="9" name="Рисунок 8" descr="http://simblago.com/uploads/posts/2015-09/1443462577_evangelie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357694"/>
            <a:ext cx="3398520" cy="227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229600" cy="53609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Воронежский край издавна был крупнейшим ярмарочным центром всего Черноземья. В начале ХХ века в Воронежской губернии проходило до 750 ярмарок, которые длились от трех дней до двух месяцев.</a:t>
            </a:r>
          </a:p>
          <a:p>
            <a:pPr algn="ctr">
              <a:buNone/>
            </a:pPr>
            <a:r>
              <a:rPr lang="ru-RU" sz="2000" dirty="0" smtClean="0"/>
              <a:t>  С праздника Покрова начинались традиционные осенние ярмарки, многие из которых проходили недалеко от монастырей. Самой известной была ярмарка при </a:t>
            </a:r>
            <a:r>
              <a:rPr lang="ru-RU" sz="2000" dirty="0" err="1" smtClean="0"/>
              <a:t>Томлевском</a:t>
            </a:r>
            <a:r>
              <a:rPr lang="ru-RU" sz="2000" dirty="0" smtClean="0"/>
              <a:t> монастыре, которая длилась 40 дней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Наш детский сад участвовал в мероприятии районного масштаба организованном по благословению </a:t>
            </a:r>
            <a:r>
              <a:rPr lang="ru-RU" sz="2000" dirty="0" err="1" smtClean="0"/>
              <a:t>Преосвященнейшего</a:t>
            </a:r>
            <a:r>
              <a:rPr lang="ru-RU" sz="2000" dirty="0" smtClean="0"/>
              <a:t> Андрея епископа </a:t>
            </a:r>
            <a:r>
              <a:rPr lang="ru-RU" sz="2000" dirty="0" err="1" smtClean="0"/>
              <a:t>Россошанского</a:t>
            </a:r>
            <a:r>
              <a:rPr lang="ru-RU" sz="2000" dirty="0" smtClean="0"/>
              <a:t> и </a:t>
            </a:r>
            <a:r>
              <a:rPr lang="ru-RU" sz="2000" dirty="0" err="1" smtClean="0"/>
              <a:t>Острогожского</a:t>
            </a:r>
            <a:r>
              <a:rPr lang="ru-RU" sz="2000" dirty="0" smtClean="0"/>
              <a:t> в благочиниях </a:t>
            </a:r>
            <a:r>
              <a:rPr lang="ru-RU" sz="2000" dirty="0" err="1" smtClean="0"/>
              <a:t>Р</a:t>
            </a:r>
            <a:r>
              <a:rPr lang="ru-RU" sz="2000" dirty="0" err="1" smtClean="0"/>
              <a:t>оссошанской</a:t>
            </a:r>
            <a:r>
              <a:rPr lang="ru-RU" sz="2000" dirty="0" smtClean="0"/>
              <a:t> и </a:t>
            </a:r>
            <a:r>
              <a:rPr lang="ru-RU" sz="2000" dirty="0" err="1" smtClean="0"/>
              <a:t>Острогожской</a:t>
            </a:r>
            <a:r>
              <a:rPr lang="ru-RU" sz="2000" dirty="0" smtClean="0"/>
              <a:t> епархии – </a:t>
            </a:r>
          </a:p>
          <a:p>
            <a:pPr algn="ctr">
              <a:buNone/>
            </a:pPr>
            <a:r>
              <a:rPr lang="ru-RU" sz="2000" dirty="0" smtClean="0"/>
              <a:t>«Покровской ярмарке – 2015»</a:t>
            </a:r>
            <a:endParaRPr lang="ru-RU" sz="2000" dirty="0" smtClean="0"/>
          </a:p>
        </p:txBody>
      </p:sp>
      <p:pic>
        <p:nvPicPr>
          <p:cNvPr id="5" name="Рисунок 4" descr="http://centr-divo.ru/wp-content/uploads/2015/02/%D0%9C%D0%B0%D1%81%D0%BB%D0%B5%D0%BD%D0%B8%D1%86%D0%B0-%D0%B4%D0%BB%D1%8F-%D0%BC%D0%B0%D0%BB%D1%8B%D1%88%D0%B5%D0%B9.jpg"/>
          <p:cNvPicPr/>
          <p:nvPr/>
        </p:nvPicPr>
        <p:blipFill>
          <a:blip r:embed="rId3" cstate="print">
            <a:lum bright="-10000" contrast="30000"/>
          </a:blip>
          <a:srcRect l="6374" t="3018" r="1487" b="2817"/>
          <a:stretch>
            <a:fillRect/>
          </a:stretch>
        </p:blipFill>
        <p:spPr bwMode="auto">
          <a:xfrm>
            <a:off x="251520" y="4149080"/>
            <a:ext cx="1656184" cy="236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5720" y="3500438"/>
            <a:ext cx="4099560" cy="3063240"/>
          </a:xfrm>
          <a:prstGeom prst="rect">
            <a:avLst/>
          </a:prstGeom>
        </p:spPr>
      </p:pic>
      <p:pic>
        <p:nvPicPr>
          <p:cNvPr id="6" name="Рисунок 5" descr="D:\детский сад\фото для работы(2)\20150225_1108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214842" cy="290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14876" y="3500438"/>
            <a:ext cx="4000528" cy="3088012"/>
          </a:xfrm>
          <a:prstGeom prst="rect">
            <a:avLst/>
          </a:prstGeom>
        </p:spPr>
      </p:pic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3438" y="428604"/>
            <a:ext cx="400052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17354"/>
          <a:stretch/>
        </p:blipFill>
        <p:spPr bwMode="auto">
          <a:xfrm rot="5400000">
            <a:off x="785785" y="142853"/>
            <a:ext cx="3357563" cy="3500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 rot="5400000">
            <a:off x="4714876" y="1357298"/>
            <a:ext cx="3857652" cy="3429024"/>
          </a:xfrm>
          <a:prstGeom prst="rect">
            <a:avLst/>
          </a:prstGeom>
        </p:spPr>
      </p:pic>
      <p:pic>
        <p:nvPicPr>
          <p:cNvPr id="1027" name="Picture 3" descr="C:\Users\Odetsad\Desktop\Ольга Федоровна\P100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8619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463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на тему  </vt:lpstr>
      <vt:lpstr>Цель проекта:   Приобщение    дошкольников к истокам русской народной культуры путём знакомства с народными фольклорными праздниками. </vt:lpstr>
      <vt:lpstr>Слайд 3</vt:lpstr>
      <vt:lpstr>Актуальность</vt:lpstr>
      <vt:lpstr>Предполагаемый результат: </vt:lpstr>
      <vt:lpstr>Реализация  проекта</vt:lpstr>
      <vt:lpstr>Реализация проекта </vt:lpstr>
      <vt:lpstr>Слайд 8</vt:lpstr>
      <vt:lpstr>Слайд 9</vt:lpstr>
      <vt:lpstr>«Праздник Весны»</vt:lpstr>
      <vt:lpstr>Старшая группа:</vt:lpstr>
      <vt:lpstr>Слайд 12</vt:lpstr>
      <vt:lpstr>*Праздник в группе «Посиделки на Покров»  *Изготовление поделок для Покровской ярмарки  </vt:lpstr>
      <vt:lpstr>Слайд 14</vt:lpstr>
      <vt:lpstr>*Участие в конкурсе христославов, проходившем в Тихвинском храме</vt:lpstr>
      <vt:lpstr>*Беседа с детьми «Благовещение. Что за чудо?»                                     *Ручной труд «Жаворонок»</vt:lpstr>
      <vt:lpstr>*Участие в мероприятиях, посвященных  дню Православной письменности</vt:lpstr>
      <vt:lpstr>Подготовительная к школе группа:</vt:lpstr>
      <vt:lpstr>Изготовление поделок для епархиального конкурса «Пасхальная весна – Весна Победы»</vt:lpstr>
      <vt:lpstr>Экскурсия в храм Сретения Господня</vt:lpstr>
      <vt:lpstr>Слайд 21</vt:lpstr>
      <vt:lpstr>Заключительный этап   Праздник  «Пасхальная весна»</vt:lpstr>
      <vt:lpstr>«Пасхальная выставка»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</dc:title>
  <dc:creator>Odetsad</dc:creator>
  <cp:lastModifiedBy>Детский сад №2</cp:lastModifiedBy>
  <cp:revision>88</cp:revision>
  <dcterms:created xsi:type="dcterms:W3CDTF">2016-06-07T07:47:17Z</dcterms:created>
  <dcterms:modified xsi:type="dcterms:W3CDTF">2016-06-14T08:27:15Z</dcterms:modified>
</cp:coreProperties>
</file>